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Poppins"/>
      <p:regular r:id="rId29"/>
      <p:bold r:id="rId30"/>
      <p:italic r:id="rId31"/>
      <p:boldItalic r:id="rId32"/>
    </p:embeddedFont>
    <p:embeddedFont>
      <p:font typeface="Poppins Light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oppins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oppins-italic.fntdata"/><Relationship Id="rId30" Type="http://schemas.openxmlformats.org/officeDocument/2006/relationships/font" Target="fonts/Poppins-bold.fntdata"/><Relationship Id="rId11" Type="http://schemas.openxmlformats.org/officeDocument/2006/relationships/slide" Target="slides/slide7.xml"/><Relationship Id="rId33" Type="http://schemas.openxmlformats.org/officeDocument/2006/relationships/font" Target="fonts/PoppinsLight-regular.fntdata"/><Relationship Id="rId10" Type="http://schemas.openxmlformats.org/officeDocument/2006/relationships/slide" Target="slides/slide6.xml"/><Relationship Id="rId32" Type="http://schemas.openxmlformats.org/officeDocument/2006/relationships/font" Target="fonts/Poppins-boldItalic.fntdata"/><Relationship Id="rId13" Type="http://schemas.openxmlformats.org/officeDocument/2006/relationships/slide" Target="slides/slide9.xml"/><Relationship Id="rId35" Type="http://schemas.openxmlformats.org/officeDocument/2006/relationships/font" Target="fonts/PoppinsLight-italic.fntdata"/><Relationship Id="rId12" Type="http://schemas.openxmlformats.org/officeDocument/2006/relationships/slide" Target="slides/slide8.xml"/><Relationship Id="rId34" Type="http://schemas.openxmlformats.org/officeDocument/2006/relationships/font" Target="fonts/PoppinsLight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PoppinsLight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帶點組員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0f2b1ce9d_0_3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0f2b1ce9d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每隔五個有推薦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0f2b1ce9d_0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0f2b1ce9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7b72e7c3f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57b72e7c3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0f2b1ce9d_0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50f2b1ce9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7b72e7c3f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7b72e7c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目的是要”方便”，所以過程必須簡潔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7b72e7c3f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7b72e7c3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懶</a:t>
            </a:r>
            <a:r>
              <a:rPr lang="en"/>
              <a:t>的層面變少，主要是讓他們知道”該穿什麼”，在我們下面的navigation bar中有try-on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7b72e7c3f_0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7b72e7c3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目的在於”隨眼就要看到”，推薦有分季節，你自己的衣櫃，其實在我們的首頁就有...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0f2b1ce9d_0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50f2b1ce9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57b72e7c3f_1_1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57b72e7c3f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57b72e7c3f_1_9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57b72e7c3f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0f2b1ce9d_0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0f2b1ce9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7b72e7c3f_1_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7b72e7c3f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57b72e7c3f_1_1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57b72e7c3f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50f2b1ce9d_0_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50f2b1ce9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57b72e7c3f_0_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57b72e7c3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675c446bf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675c446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7b72e7c3f_0_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7b72e7c3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大家總會買衣服吧，</a:t>
            </a:r>
            <a:r>
              <a:rPr lang="en"/>
              <a:t>~~~ </a:t>
            </a:r>
            <a:r>
              <a:rPr lang="en"/>
              <a:t>在這個疑問之下，我們整理出了 3 tasks。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0f2b1ce9d_0_2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0f2b1ce9d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Task1 - </a:t>
            </a:r>
            <a:r>
              <a:rPr lang="en"/>
              <a:t>會不會買了之前重複的衣服呢？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Task2 - 每天忙碌的你，會不會漸漸不去逛百貨公司 uniqlo等等，讓你在流行先鋒掉了線？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Task3 - 你可能想說，哇，流行是年輕人的事情。我穿出自我風格就好了。那問題來了，自我風格總要是好看的吧？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總不能像這樣子 -- (pic)</a:t>
            </a:r>
            <a:br>
              <a:rPr lang="en"/>
            </a:br>
            <a:r>
              <a:rPr lang="en"/>
              <a:t>但如果像個準備要約會前的少女一樣，一直穿了又換，看了鏡子，又穿了又換，是不是太花時間了呢？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0f2b1ce9d_0_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0f2b1ce9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厲害了，你是不是很難想像我們設計的Vloset可以滿足這三個需求？可以先讓你們看看我們的logo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0f2b1ce9d_0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0f2b1ce9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0f2b1ce9d_0_2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0f2b1ce9d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穿搭小精靈 - 上面這個人可以是須你的，也可以把你的人的身形P上去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000000">
              <a:alpha val="2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01210" y="175873"/>
            <a:ext cx="2451351" cy="2451351"/>
            <a:chOff x="6680825" y="2549350"/>
            <a:chExt cx="1539600" cy="1539600"/>
          </a:xfrm>
        </p:grpSpPr>
        <p:sp>
          <p:nvSpPr>
            <p:cNvPr id="12" name="Google Shape;12;p2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fmla="val 495" name="adj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16" name="Google Shape;16;p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" name="Google Shape;20;p2"/>
          <p:cNvSpPr txBox="1"/>
          <p:nvPr>
            <p:ph type="ctrTitle"/>
          </p:nvPr>
        </p:nvSpPr>
        <p:spPr>
          <a:xfrm>
            <a:off x="2211600" y="1991850"/>
            <a:ext cx="4720800" cy="1159800"/>
          </a:xfrm>
          <a:prstGeom prst="rect">
            <a:avLst/>
          </a:prstGeom>
          <a:effectLst>
            <a:outerShdw blurRad="85725" rotWithShape="0" algn="bl" dir="5400000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type A" type="blank">
  <p:cSld name="BLANK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/>
          <p:nvPr/>
        </p:nvSpPr>
        <p:spPr>
          <a:xfrm>
            <a:off x="764000" y="-1236275"/>
            <a:ext cx="7616100" cy="7616100"/>
          </a:xfrm>
          <a:prstGeom prst="ellipse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1"/>
          <p:cNvSpPr/>
          <p:nvPr/>
        </p:nvSpPr>
        <p:spPr>
          <a:xfrm>
            <a:off x="1198300" y="-801975"/>
            <a:ext cx="6747000" cy="6747000"/>
          </a:xfrm>
          <a:prstGeom prst="ellipse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1"/>
          <p:cNvSpPr/>
          <p:nvPr/>
        </p:nvSpPr>
        <p:spPr>
          <a:xfrm>
            <a:off x="2267900" y="267625"/>
            <a:ext cx="4608300" cy="4608300"/>
          </a:xfrm>
          <a:prstGeom prst="ellipse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-704850" y="-2705100"/>
            <a:ext cx="10553700" cy="10553700"/>
          </a:xfrm>
          <a:prstGeom prst="donut">
            <a:avLst>
              <a:gd fmla="val 10467" name="adj"/>
            </a:avLst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1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1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type B">
  <p:cSld name="BLANK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4" name="Google Shape;124;p12"/>
          <p:cNvGrpSpPr/>
          <p:nvPr/>
        </p:nvGrpSpPr>
        <p:grpSpPr>
          <a:xfrm>
            <a:off x="818844" y="502333"/>
            <a:ext cx="2324700" cy="2324700"/>
            <a:chOff x="-474900" y="321200"/>
            <a:chExt cx="2324700" cy="2324700"/>
          </a:xfrm>
        </p:grpSpPr>
        <p:sp>
          <p:nvSpPr>
            <p:cNvPr id="125" name="Google Shape;125;p1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12"/>
          <p:cNvSpPr/>
          <p:nvPr/>
        </p:nvSpPr>
        <p:spPr>
          <a:xfrm>
            <a:off x="1794525" y="-407900"/>
            <a:ext cx="5959200" cy="59592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BLANK_1">
    <p:bg>
      <p:bgPr>
        <a:solidFill>
          <a:srgbClr val="000000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/>
          <p:nvPr/>
        </p:nvSpPr>
        <p:spPr>
          <a:xfrm>
            <a:off x="-704850" y="-2705100"/>
            <a:ext cx="10553700" cy="10553700"/>
          </a:xfrm>
          <a:prstGeom prst="donut">
            <a:avLst>
              <a:gd fmla="val 104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3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3"/>
          <p:cNvSpPr/>
          <p:nvPr/>
        </p:nvSpPr>
        <p:spPr>
          <a:xfrm>
            <a:off x="764000" y="-1236275"/>
            <a:ext cx="7616100" cy="76161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3"/>
          <p:cNvSpPr/>
          <p:nvPr/>
        </p:nvSpPr>
        <p:spPr>
          <a:xfrm>
            <a:off x="1198300" y="-801975"/>
            <a:ext cx="6747000" cy="67470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3"/>
          <p:cNvSpPr/>
          <p:nvPr/>
        </p:nvSpPr>
        <p:spPr>
          <a:xfrm>
            <a:off x="2267900" y="267625"/>
            <a:ext cx="4608300" cy="4608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3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solidFill>
          <a:srgbClr val="000000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24" name="Google Shape;24;p3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3"/>
          <p:cNvSpPr txBox="1"/>
          <p:nvPr>
            <p:ph type="ctrTitle"/>
          </p:nvPr>
        </p:nvSpPr>
        <p:spPr>
          <a:xfrm>
            <a:off x="2569800" y="2236800"/>
            <a:ext cx="4004400" cy="956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1" type="subTitle"/>
          </p:nvPr>
        </p:nvSpPr>
        <p:spPr>
          <a:xfrm>
            <a:off x="2569800" y="3188701"/>
            <a:ext cx="4004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30" name="Google Shape;30;p3"/>
          <p:cNvGrpSpPr/>
          <p:nvPr/>
        </p:nvGrpSpPr>
        <p:grpSpPr>
          <a:xfrm>
            <a:off x="764825" y="439375"/>
            <a:ext cx="1924500" cy="1924500"/>
            <a:chOff x="6680825" y="2549350"/>
            <a:chExt cx="1539600" cy="1539600"/>
          </a:xfrm>
        </p:grpSpPr>
        <p:sp>
          <p:nvSpPr>
            <p:cNvPr id="31" name="Google Shape;31;p3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fmla="val 495" name="adj"/>
              </a:avLst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18844" y="502333"/>
            <a:ext cx="2324700" cy="2324700"/>
            <a:chOff x="-474900" y="321200"/>
            <a:chExt cx="2324700" cy="2324700"/>
          </a:xfrm>
        </p:grpSpPr>
        <p:sp>
          <p:nvSpPr>
            <p:cNvPr id="36" name="Google Shape;36;p4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" name="Google Shape;40;p4"/>
          <p:cNvSpPr/>
          <p:nvPr/>
        </p:nvSpPr>
        <p:spPr>
          <a:xfrm>
            <a:off x="1794525" y="-407900"/>
            <a:ext cx="5959200" cy="59592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4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4"/>
          <p:cNvSpPr txBox="1"/>
          <p:nvPr>
            <p:ph idx="1" type="body"/>
          </p:nvPr>
        </p:nvSpPr>
        <p:spPr>
          <a:xfrm>
            <a:off x="2385525" y="1310550"/>
            <a:ext cx="4777200" cy="3265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Font typeface="Poppins"/>
              <a:buChar char="￮"/>
              <a:defRPr b="1" sz="2600">
                <a:latin typeface="Poppins"/>
                <a:ea typeface="Poppins"/>
                <a:cs typeface="Poppins"/>
                <a:sym typeface="Poppins"/>
              </a:defRPr>
            </a:lvl1pPr>
            <a:lvl2pPr indent="-393700" lvl="1" marL="9144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￮"/>
              <a:defRPr b="1" sz="2600">
                <a:latin typeface="Poppins"/>
                <a:ea typeface="Poppins"/>
                <a:cs typeface="Poppins"/>
                <a:sym typeface="Poppins"/>
              </a:defRPr>
            </a:lvl2pPr>
            <a:lvl3pPr indent="-393700" lvl="2" marL="13716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￮"/>
              <a:defRPr b="1" sz="2600">
                <a:latin typeface="Poppins"/>
                <a:ea typeface="Poppins"/>
                <a:cs typeface="Poppins"/>
                <a:sym typeface="Poppins"/>
              </a:defRPr>
            </a:lvl3pPr>
            <a:lvl4pPr indent="-393700" lvl="3" marL="18288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●"/>
              <a:defRPr b="1" sz="2600">
                <a:latin typeface="Poppins"/>
                <a:ea typeface="Poppins"/>
                <a:cs typeface="Poppins"/>
                <a:sym typeface="Poppins"/>
              </a:defRPr>
            </a:lvl4pPr>
            <a:lvl5pPr indent="-393700" lvl="4" marL="22860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○"/>
              <a:defRPr b="1" sz="2600">
                <a:latin typeface="Poppins"/>
                <a:ea typeface="Poppins"/>
                <a:cs typeface="Poppins"/>
                <a:sym typeface="Poppins"/>
              </a:defRPr>
            </a:lvl5pPr>
            <a:lvl6pPr indent="-393700" lvl="5" marL="27432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■"/>
              <a:defRPr b="1" sz="2600">
                <a:latin typeface="Poppins"/>
                <a:ea typeface="Poppins"/>
                <a:cs typeface="Poppins"/>
                <a:sym typeface="Poppins"/>
              </a:defRPr>
            </a:lvl6pPr>
            <a:lvl7pPr indent="-393700" lvl="6" marL="32004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●"/>
              <a:defRPr b="1" sz="2600">
                <a:latin typeface="Poppins"/>
                <a:ea typeface="Poppins"/>
                <a:cs typeface="Poppins"/>
                <a:sym typeface="Poppins"/>
              </a:defRPr>
            </a:lvl7pPr>
            <a:lvl8pPr indent="-393700" lvl="7" marL="36576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○"/>
              <a:defRPr b="1" sz="2600">
                <a:latin typeface="Poppins"/>
                <a:ea typeface="Poppins"/>
                <a:cs typeface="Poppins"/>
                <a:sym typeface="Poppins"/>
              </a:defRPr>
            </a:lvl8pPr>
            <a:lvl9pPr indent="-393700" lvl="8" marL="411480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■"/>
              <a:defRPr b="1" sz="2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3" name="Google Shape;43;p4"/>
          <p:cNvSpPr txBox="1"/>
          <p:nvPr/>
        </p:nvSpPr>
        <p:spPr>
          <a:xfrm>
            <a:off x="1599200" y="1326625"/>
            <a:ext cx="7641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latin typeface="Poppins"/>
                <a:ea typeface="Poppins"/>
                <a:cs typeface="Poppins"/>
                <a:sym typeface="Poppins"/>
              </a:rPr>
              <a:t>“</a:t>
            </a:r>
            <a:endParaRPr b="1" sz="7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" name="Google Shape;44;p4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48" name="Google Shape;48;p5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5"/>
          <p:cNvSpPr txBox="1"/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1" type="body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+ big image">
  <p:cSld name="TITLE_AND_BODY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5142675" y="358375"/>
            <a:ext cx="4426800" cy="4426800"/>
          </a:xfrm>
          <a:prstGeom prst="ellipse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6"/>
          <p:cNvSpPr/>
          <p:nvPr/>
        </p:nvSpPr>
        <p:spPr>
          <a:xfrm>
            <a:off x="5376775" y="592475"/>
            <a:ext cx="3958500" cy="39585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" name="Google Shape;60;p6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61" name="Google Shape;61;p6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" name="Google Shape;65;p6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 txBox="1"/>
          <p:nvPr>
            <p:ph type="title"/>
          </p:nvPr>
        </p:nvSpPr>
        <p:spPr>
          <a:xfrm>
            <a:off x="457200" y="1166125"/>
            <a:ext cx="45048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7" name="Google Shape;67;p6"/>
          <p:cNvSpPr txBox="1"/>
          <p:nvPr>
            <p:ph idx="1" type="body"/>
          </p:nvPr>
        </p:nvSpPr>
        <p:spPr>
          <a:xfrm>
            <a:off x="985679" y="1958050"/>
            <a:ext cx="39765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68" name="Google Shape;68;p6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7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71" name="Google Shape;71;p7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" name="Google Shape;75;p7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7"/>
          <p:cNvSpPr txBox="1"/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7" name="Google Shape;77;p7"/>
          <p:cNvSpPr txBox="1"/>
          <p:nvPr>
            <p:ph idx="1" type="body"/>
          </p:nvPr>
        </p:nvSpPr>
        <p:spPr>
          <a:xfrm>
            <a:off x="1069625" y="1958050"/>
            <a:ext cx="22368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78" name="Google Shape;78;p7"/>
          <p:cNvSpPr txBox="1"/>
          <p:nvPr>
            <p:ph idx="2" type="body"/>
          </p:nvPr>
        </p:nvSpPr>
        <p:spPr>
          <a:xfrm>
            <a:off x="3440857" y="1958050"/>
            <a:ext cx="22368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79" name="Google Shape;79;p7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7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7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8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84" name="Google Shape;84;p8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8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8"/>
          <p:cNvSpPr txBox="1"/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" type="body"/>
          </p:nvPr>
        </p:nvSpPr>
        <p:spPr>
          <a:xfrm>
            <a:off x="1069625" y="1958050"/>
            <a:ext cx="14853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91" name="Google Shape;91;p8"/>
          <p:cNvSpPr txBox="1"/>
          <p:nvPr>
            <p:ph idx="2" type="body"/>
          </p:nvPr>
        </p:nvSpPr>
        <p:spPr>
          <a:xfrm>
            <a:off x="2630936" y="1958050"/>
            <a:ext cx="14853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92" name="Google Shape;92;p8"/>
          <p:cNvSpPr txBox="1"/>
          <p:nvPr>
            <p:ph idx="3" type="body"/>
          </p:nvPr>
        </p:nvSpPr>
        <p:spPr>
          <a:xfrm>
            <a:off x="4192246" y="1958050"/>
            <a:ext cx="14853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93" name="Google Shape;93;p8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8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8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9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98" name="Google Shape;98;p9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9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9"/>
          <p:cNvSpPr txBox="1"/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4" name="Google Shape;104;p9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0"/>
          <p:cNvGrpSpPr/>
          <p:nvPr/>
        </p:nvGrpSpPr>
        <p:grpSpPr>
          <a:xfrm>
            <a:off x="308378" y="3811995"/>
            <a:ext cx="1844185" cy="1844185"/>
            <a:chOff x="-474900" y="321200"/>
            <a:chExt cx="2324700" cy="2324700"/>
          </a:xfrm>
        </p:grpSpPr>
        <p:sp>
          <p:nvSpPr>
            <p:cNvPr id="107" name="Google Shape;107;p10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0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cap="flat" cmpd="sng" w="9525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10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0"/>
          <p:cNvSpPr txBox="1"/>
          <p:nvPr>
            <p:ph idx="1" type="body"/>
          </p:nvPr>
        </p:nvSpPr>
        <p:spPr>
          <a:xfrm>
            <a:off x="1069625" y="4406300"/>
            <a:ext cx="4608000" cy="519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113" name="Google Shape;113;p10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buNone/>
              <a:defRPr b="1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1069625" y="1958050"/>
            <a:ext cx="4608300" cy="26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200" lvl="0" marL="45720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26.png"/><Relationship Id="rId6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16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27.png"/><Relationship Id="rId5" Type="http://schemas.openxmlformats.org/officeDocument/2006/relationships/image" Target="../media/image23.png"/><Relationship Id="rId6" Type="http://schemas.openxmlformats.org/officeDocument/2006/relationships/image" Target="../media/image5.png"/><Relationship Id="rId7" Type="http://schemas.openxmlformats.org/officeDocument/2006/relationships/image" Target="../media/image10.png"/><Relationship Id="rId8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Relationship Id="rId6" Type="http://schemas.openxmlformats.org/officeDocument/2006/relationships/image" Target="../media/image28.png"/><Relationship Id="rId7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31.png"/><Relationship Id="rId6" Type="http://schemas.openxmlformats.org/officeDocument/2006/relationships/image" Target="../media/image17.png"/><Relationship Id="rId7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ctrTitle"/>
          </p:nvPr>
        </p:nvSpPr>
        <p:spPr>
          <a:xfrm>
            <a:off x="1366900" y="1991850"/>
            <a:ext cx="64101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HCI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" name="Google Shape;142;p14"/>
          <p:cNvGrpSpPr/>
          <p:nvPr/>
        </p:nvGrpSpPr>
        <p:grpSpPr>
          <a:xfrm>
            <a:off x="1311079" y="985525"/>
            <a:ext cx="832106" cy="832102"/>
            <a:chOff x="1923675" y="1633650"/>
            <a:chExt cx="436000" cy="435975"/>
          </a:xfrm>
        </p:grpSpPr>
        <p:sp>
          <p:nvSpPr>
            <p:cNvPr id="143" name="Google Shape;143;p14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" name="Google Shape;149;p14"/>
          <p:cNvSpPr txBox="1"/>
          <p:nvPr>
            <p:ph type="ctrTitle"/>
          </p:nvPr>
        </p:nvSpPr>
        <p:spPr>
          <a:xfrm>
            <a:off x="900775" y="3803350"/>
            <a:ext cx="7860000" cy="4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Team #09</a:t>
            </a:r>
            <a:br>
              <a:rPr lang="en" sz="2400"/>
            </a:br>
            <a:r>
              <a:rPr lang="en" sz="2400"/>
              <a:t> Low-Fi Prototyping and Testing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3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" name="Google Shape;236;p23"/>
          <p:cNvSpPr txBox="1"/>
          <p:nvPr>
            <p:ph idx="4294967295" type="title"/>
          </p:nvPr>
        </p:nvSpPr>
        <p:spPr>
          <a:xfrm>
            <a:off x="457200" y="748200"/>
            <a:ext cx="80625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Selected Interface</a:t>
            </a:r>
            <a:endParaRPr/>
          </a:p>
        </p:txBody>
      </p:sp>
      <p:pic>
        <p:nvPicPr>
          <p:cNvPr id="237" name="Google Shape;2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495275"/>
            <a:ext cx="1886893" cy="340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6041" y="1495275"/>
            <a:ext cx="1878802" cy="3407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23"/>
          <p:cNvCxnSpPr>
            <a:endCxn id="238" idx="1"/>
          </p:cNvCxnSpPr>
          <p:nvPr/>
        </p:nvCxnSpPr>
        <p:spPr>
          <a:xfrm>
            <a:off x="1664241" y="2838975"/>
            <a:ext cx="871800" cy="3600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0" name="Google Shape;240;p23"/>
          <p:cNvCxnSpPr>
            <a:endCxn id="241" idx="1"/>
          </p:cNvCxnSpPr>
          <p:nvPr/>
        </p:nvCxnSpPr>
        <p:spPr>
          <a:xfrm flipH="1" rot="10800000">
            <a:off x="3295713" y="3198975"/>
            <a:ext cx="1288500" cy="6447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1" name="Google Shape;24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4213" y="1495275"/>
            <a:ext cx="1923532" cy="340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40525" y="1477975"/>
            <a:ext cx="1878800" cy="34419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p23"/>
          <p:cNvCxnSpPr>
            <a:stCxn id="244" idx="3"/>
            <a:endCxn id="242" idx="1"/>
          </p:cNvCxnSpPr>
          <p:nvPr/>
        </p:nvCxnSpPr>
        <p:spPr>
          <a:xfrm flipH="1" rot="10800000">
            <a:off x="6220625" y="3199100"/>
            <a:ext cx="519900" cy="5841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23"/>
          <p:cNvSpPr/>
          <p:nvPr/>
        </p:nvSpPr>
        <p:spPr>
          <a:xfrm>
            <a:off x="2644750" y="3433700"/>
            <a:ext cx="651000" cy="1020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3"/>
          <p:cNvSpPr/>
          <p:nvPr/>
        </p:nvSpPr>
        <p:spPr>
          <a:xfrm>
            <a:off x="1543425" y="2742225"/>
            <a:ext cx="153000" cy="153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3"/>
          <p:cNvSpPr/>
          <p:nvPr/>
        </p:nvSpPr>
        <p:spPr>
          <a:xfrm>
            <a:off x="6012125" y="3658400"/>
            <a:ext cx="208500" cy="249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4"/>
          <p:cNvSpPr txBox="1"/>
          <p:nvPr>
            <p:ph type="ctrTitle"/>
          </p:nvPr>
        </p:nvSpPr>
        <p:spPr>
          <a:xfrm>
            <a:off x="1977700" y="2236800"/>
            <a:ext cx="5188500" cy="95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Low-fi prototype </a:t>
            </a:r>
            <a:endParaRPr/>
          </a:p>
        </p:txBody>
      </p:sp>
      <p:sp>
        <p:nvSpPr>
          <p:cNvPr id="252" name="Google Shape;252;p24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" name="Google Shape;258;p25"/>
          <p:cNvSpPr txBox="1"/>
          <p:nvPr>
            <p:ph idx="4294967295" type="title"/>
          </p:nvPr>
        </p:nvSpPr>
        <p:spPr>
          <a:xfrm>
            <a:off x="457200" y="354400"/>
            <a:ext cx="80625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Low-fi Proto</a:t>
            </a:r>
            <a:endParaRPr/>
          </a:p>
        </p:txBody>
      </p:sp>
      <p:pic>
        <p:nvPicPr>
          <p:cNvPr id="259" name="Google Shape;2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849" y="1210630"/>
            <a:ext cx="1076243" cy="1797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4041" y="1210636"/>
            <a:ext cx="1118202" cy="1797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1192" y="1210636"/>
            <a:ext cx="1099321" cy="179790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5"/>
          <p:cNvSpPr/>
          <p:nvPr/>
        </p:nvSpPr>
        <p:spPr>
          <a:xfrm>
            <a:off x="1758212" y="2796998"/>
            <a:ext cx="197400" cy="149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8322" y="1179175"/>
            <a:ext cx="1098983" cy="1767012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4" name="Google Shape;264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10701" y="1226073"/>
            <a:ext cx="1047420" cy="1767012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5" name="Google Shape;265;p25"/>
          <p:cNvSpPr/>
          <p:nvPr/>
        </p:nvSpPr>
        <p:spPr>
          <a:xfrm>
            <a:off x="2842083" y="2462010"/>
            <a:ext cx="598800" cy="149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6" name="Google Shape;266;p25"/>
          <p:cNvCxnSpPr>
            <a:stCxn id="265" idx="3"/>
            <a:endCxn id="261" idx="1"/>
          </p:cNvCxnSpPr>
          <p:nvPr/>
        </p:nvCxnSpPr>
        <p:spPr>
          <a:xfrm flipH="1" rot="10800000">
            <a:off x="3440883" y="2109660"/>
            <a:ext cx="390300" cy="4269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7" name="Google Shape;267;p25"/>
          <p:cNvSpPr/>
          <p:nvPr/>
        </p:nvSpPr>
        <p:spPr>
          <a:xfrm>
            <a:off x="6002573" y="2841357"/>
            <a:ext cx="155400" cy="149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8" name="Google Shape;268;p25"/>
          <p:cNvCxnSpPr>
            <a:stCxn id="267" idx="3"/>
            <a:endCxn id="263" idx="1"/>
          </p:cNvCxnSpPr>
          <p:nvPr/>
        </p:nvCxnSpPr>
        <p:spPr>
          <a:xfrm flipH="1" rot="10800000">
            <a:off x="6157973" y="2062707"/>
            <a:ext cx="300300" cy="8532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9" name="Google Shape;269;p25"/>
          <p:cNvCxnSpPr/>
          <p:nvPr/>
        </p:nvCxnSpPr>
        <p:spPr>
          <a:xfrm flipH="1" rot="10800000">
            <a:off x="4619588" y="2181297"/>
            <a:ext cx="466500" cy="4299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0" name="Google Shape;270;p25"/>
          <p:cNvSpPr/>
          <p:nvPr/>
        </p:nvSpPr>
        <p:spPr>
          <a:xfrm>
            <a:off x="4025045" y="2611197"/>
            <a:ext cx="662100" cy="210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5"/>
          <p:cNvSpPr/>
          <p:nvPr/>
        </p:nvSpPr>
        <p:spPr>
          <a:xfrm>
            <a:off x="7401780" y="2796998"/>
            <a:ext cx="155400" cy="1491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2" name="Google Shape;272;p25"/>
          <p:cNvCxnSpPr>
            <a:stCxn id="271" idx="1"/>
            <a:endCxn id="264" idx="3"/>
          </p:cNvCxnSpPr>
          <p:nvPr/>
        </p:nvCxnSpPr>
        <p:spPr>
          <a:xfrm rot="10800000">
            <a:off x="6157980" y="2109548"/>
            <a:ext cx="1243800" cy="762000"/>
          </a:xfrm>
          <a:prstGeom prst="straightConnector1">
            <a:avLst/>
          </a:prstGeom>
          <a:noFill/>
          <a:ln cap="flat" cmpd="sng" w="38100">
            <a:solidFill>
              <a:srgbClr val="9FC5E8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73" name="Google Shape;273;p25"/>
          <p:cNvSpPr/>
          <p:nvPr/>
        </p:nvSpPr>
        <p:spPr>
          <a:xfrm>
            <a:off x="6458323" y="1179175"/>
            <a:ext cx="318000" cy="1491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4" name="Google Shape;274;p25"/>
          <p:cNvCxnSpPr>
            <a:stCxn id="273" idx="1"/>
          </p:cNvCxnSpPr>
          <p:nvPr/>
        </p:nvCxnSpPr>
        <p:spPr>
          <a:xfrm rot="10800000">
            <a:off x="2414923" y="1252225"/>
            <a:ext cx="4043400" cy="1500"/>
          </a:xfrm>
          <a:prstGeom prst="straightConnector1">
            <a:avLst/>
          </a:prstGeom>
          <a:noFill/>
          <a:ln cap="flat" cmpd="sng" w="38100">
            <a:solidFill>
              <a:srgbClr val="9FC5E8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75" name="Google Shape;275;p25"/>
          <p:cNvSpPr/>
          <p:nvPr/>
        </p:nvSpPr>
        <p:spPr>
          <a:xfrm>
            <a:off x="2842083" y="2611197"/>
            <a:ext cx="598800" cy="1491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6" name="Google Shape;276;p25"/>
          <p:cNvCxnSpPr>
            <a:stCxn id="275" idx="1"/>
          </p:cNvCxnSpPr>
          <p:nvPr/>
        </p:nvCxnSpPr>
        <p:spPr>
          <a:xfrm rot="10800000">
            <a:off x="2396883" y="2095947"/>
            <a:ext cx="445200" cy="589800"/>
          </a:xfrm>
          <a:prstGeom prst="straightConnector1">
            <a:avLst/>
          </a:prstGeom>
          <a:noFill/>
          <a:ln cap="flat" cmpd="sng" w="38100">
            <a:solidFill>
              <a:srgbClr val="9FC5E8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77" name="Google Shape;277;p25"/>
          <p:cNvSpPr/>
          <p:nvPr/>
        </p:nvSpPr>
        <p:spPr>
          <a:xfrm>
            <a:off x="5181958" y="1533381"/>
            <a:ext cx="466500" cy="853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5"/>
          <p:cNvSpPr/>
          <p:nvPr/>
        </p:nvSpPr>
        <p:spPr>
          <a:xfrm>
            <a:off x="5670092" y="1533381"/>
            <a:ext cx="466500" cy="853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5"/>
          <p:cNvSpPr/>
          <p:nvPr/>
        </p:nvSpPr>
        <p:spPr>
          <a:xfrm>
            <a:off x="5189350" y="2410751"/>
            <a:ext cx="466500" cy="251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5"/>
          <p:cNvSpPr/>
          <p:nvPr/>
        </p:nvSpPr>
        <p:spPr>
          <a:xfrm>
            <a:off x="5673792" y="2410751"/>
            <a:ext cx="466500" cy="251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5"/>
          <p:cNvSpPr/>
          <p:nvPr/>
        </p:nvSpPr>
        <p:spPr>
          <a:xfrm>
            <a:off x="4220606" y="1857840"/>
            <a:ext cx="197400" cy="135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5"/>
          <p:cNvSpPr txBox="1"/>
          <p:nvPr/>
        </p:nvSpPr>
        <p:spPr>
          <a:xfrm>
            <a:off x="6440632" y="4566528"/>
            <a:ext cx="303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sz="1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83" name="Google Shape;283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17405" y="3146005"/>
            <a:ext cx="1069484" cy="1556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86692" y="3146009"/>
            <a:ext cx="1123269" cy="1556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23219" y="3146009"/>
            <a:ext cx="1110857" cy="1556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47325" y="3135741"/>
            <a:ext cx="1110850" cy="1576802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5"/>
          <p:cNvSpPr/>
          <p:nvPr/>
        </p:nvSpPr>
        <p:spPr>
          <a:xfrm>
            <a:off x="1532850" y="2844210"/>
            <a:ext cx="225300" cy="143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8" name="Google Shape;288;p25"/>
          <p:cNvCxnSpPr>
            <a:stCxn id="289" idx="3"/>
            <a:endCxn id="284" idx="1"/>
          </p:cNvCxnSpPr>
          <p:nvPr/>
        </p:nvCxnSpPr>
        <p:spPr>
          <a:xfrm flipH="1" rot="10800000">
            <a:off x="3476207" y="3924100"/>
            <a:ext cx="610500" cy="2103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0" name="Google Shape;290;p25"/>
          <p:cNvSpPr/>
          <p:nvPr/>
        </p:nvSpPr>
        <p:spPr>
          <a:xfrm>
            <a:off x="3515730" y="3687427"/>
            <a:ext cx="140100" cy="8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5"/>
          <p:cNvSpPr/>
          <p:nvPr/>
        </p:nvSpPr>
        <p:spPr>
          <a:xfrm>
            <a:off x="3336107" y="4090450"/>
            <a:ext cx="140100" cy="8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5"/>
          <p:cNvSpPr/>
          <p:nvPr/>
        </p:nvSpPr>
        <p:spPr>
          <a:xfrm>
            <a:off x="3382120" y="3323353"/>
            <a:ext cx="140100" cy="8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5"/>
          <p:cNvSpPr/>
          <p:nvPr/>
        </p:nvSpPr>
        <p:spPr>
          <a:xfrm>
            <a:off x="4178123" y="4046525"/>
            <a:ext cx="389100" cy="439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5"/>
          <p:cNvSpPr/>
          <p:nvPr/>
        </p:nvSpPr>
        <p:spPr>
          <a:xfrm>
            <a:off x="4645504" y="4026949"/>
            <a:ext cx="389100" cy="4395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4" name="Google Shape;294;p25"/>
          <p:cNvCxnSpPr>
            <a:stCxn id="293" idx="0"/>
            <a:endCxn id="295" idx="2"/>
          </p:cNvCxnSpPr>
          <p:nvPr/>
        </p:nvCxnSpPr>
        <p:spPr>
          <a:xfrm rot="10800000">
            <a:off x="4648354" y="3745549"/>
            <a:ext cx="191700" cy="2814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5" name="Google Shape;295;p25"/>
          <p:cNvSpPr/>
          <p:nvPr/>
        </p:nvSpPr>
        <p:spPr>
          <a:xfrm>
            <a:off x="4086684" y="3147410"/>
            <a:ext cx="1123500" cy="5982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6" name="Google Shape;296;p25"/>
          <p:cNvCxnSpPr>
            <a:stCxn id="295" idx="3"/>
            <a:endCxn id="285" idx="1"/>
          </p:cNvCxnSpPr>
          <p:nvPr/>
        </p:nvCxnSpPr>
        <p:spPr>
          <a:xfrm>
            <a:off x="5210184" y="3446510"/>
            <a:ext cx="113100" cy="4776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7" name="Google Shape;297;p25"/>
          <p:cNvSpPr/>
          <p:nvPr/>
        </p:nvSpPr>
        <p:spPr>
          <a:xfrm>
            <a:off x="5769775" y="4090450"/>
            <a:ext cx="389100" cy="3957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8" name="Google Shape;298;p25"/>
          <p:cNvCxnSpPr>
            <a:stCxn id="292" idx="0"/>
            <a:endCxn id="295" idx="2"/>
          </p:cNvCxnSpPr>
          <p:nvPr/>
        </p:nvCxnSpPr>
        <p:spPr>
          <a:xfrm flipH="1" rot="10800000">
            <a:off x="4372673" y="3745625"/>
            <a:ext cx="275700" cy="3009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9" name="Google Shape;299;p25"/>
          <p:cNvCxnSpPr>
            <a:endCxn id="286" idx="1"/>
          </p:cNvCxnSpPr>
          <p:nvPr/>
        </p:nvCxnSpPr>
        <p:spPr>
          <a:xfrm flipH="1" rot="10800000">
            <a:off x="6163325" y="3924142"/>
            <a:ext cx="384000" cy="3642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00" name="Google Shape;300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98977" y="3173709"/>
            <a:ext cx="994965" cy="1530622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5"/>
          <p:cNvSpPr/>
          <p:nvPr/>
        </p:nvSpPr>
        <p:spPr>
          <a:xfrm>
            <a:off x="1391239" y="1533390"/>
            <a:ext cx="912000" cy="514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2" name="Google Shape;302;p25"/>
          <p:cNvCxnSpPr/>
          <p:nvPr/>
        </p:nvCxnSpPr>
        <p:spPr>
          <a:xfrm flipH="1">
            <a:off x="2130478" y="2047828"/>
            <a:ext cx="51600" cy="18654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3" name="Google Shape;303;p25"/>
          <p:cNvCxnSpPr>
            <a:stCxn id="304" idx="0"/>
            <a:endCxn id="259" idx="1"/>
          </p:cNvCxnSpPr>
          <p:nvPr/>
        </p:nvCxnSpPr>
        <p:spPr>
          <a:xfrm rot="10800000">
            <a:off x="1318728" y="2109618"/>
            <a:ext cx="188100" cy="1064100"/>
          </a:xfrm>
          <a:prstGeom prst="straightConnector1">
            <a:avLst/>
          </a:prstGeom>
          <a:noFill/>
          <a:ln cap="flat" cmpd="sng" w="38100">
            <a:solidFill>
              <a:srgbClr val="9FC5E8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05" name="Google Shape;305;p25"/>
          <p:cNvCxnSpPr/>
          <p:nvPr/>
        </p:nvCxnSpPr>
        <p:spPr>
          <a:xfrm flipH="1" rot="10800000">
            <a:off x="1856993" y="2109300"/>
            <a:ext cx="697500" cy="6876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6" name="Google Shape;306;p25"/>
          <p:cNvCxnSpPr>
            <a:stCxn id="287" idx="0"/>
            <a:endCxn id="283" idx="1"/>
          </p:cNvCxnSpPr>
          <p:nvPr/>
        </p:nvCxnSpPr>
        <p:spPr>
          <a:xfrm>
            <a:off x="1645500" y="2844210"/>
            <a:ext cx="1272000" cy="10800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4" name="Google Shape;304;p25"/>
          <p:cNvSpPr/>
          <p:nvPr/>
        </p:nvSpPr>
        <p:spPr>
          <a:xfrm>
            <a:off x="1370328" y="3173718"/>
            <a:ext cx="273000" cy="1242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6"/>
          <p:cNvSpPr txBox="1"/>
          <p:nvPr>
            <p:ph type="ctrTitle"/>
          </p:nvPr>
        </p:nvSpPr>
        <p:spPr>
          <a:xfrm>
            <a:off x="1977700" y="2236800"/>
            <a:ext cx="5188500" cy="95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 @ Proto </a:t>
            </a:r>
            <a:endParaRPr/>
          </a:p>
        </p:txBody>
      </p:sp>
      <p:sp>
        <p:nvSpPr>
          <p:cNvPr id="312" name="Google Shape;312;p26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8" name="Google Shape;318;p27"/>
          <p:cNvSpPr txBox="1"/>
          <p:nvPr>
            <p:ph idx="4294967295" type="title"/>
          </p:nvPr>
        </p:nvSpPr>
        <p:spPr>
          <a:xfrm>
            <a:off x="457200" y="748200"/>
            <a:ext cx="80625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1 - </a:t>
            </a:r>
            <a:r>
              <a:rPr lang="en"/>
              <a:t>紀錄衣服</a:t>
            </a:r>
            <a:endParaRPr/>
          </a:p>
        </p:txBody>
      </p:sp>
      <p:pic>
        <p:nvPicPr>
          <p:cNvPr id="319" name="Google Shape;31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66975"/>
            <a:ext cx="1476038" cy="2762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4032" y="1866984"/>
            <a:ext cx="1533582" cy="2762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5611" y="1866984"/>
            <a:ext cx="1507689" cy="276216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7"/>
          <p:cNvSpPr/>
          <p:nvPr/>
        </p:nvSpPr>
        <p:spPr>
          <a:xfrm>
            <a:off x="602575" y="4304151"/>
            <a:ext cx="270600" cy="229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3" name="Google Shape;32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8648" y="1818650"/>
            <a:ext cx="1507225" cy="2714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4" name="Google Shape;324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00422" y="1890701"/>
            <a:ext cx="1436508" cy="2714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5" name="Google Shape;325;p27"/>
          <p:cNvSpPr/>
          <p:nvPr/>
        </p:nvSpPr>
        <p:spPr>
          <a:xfrm>
            <a:off x="2089075" y="3789500"/>
            <a:ext cx="820800" cy="229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6" name="Google Shape;326;p27"/>
          <p:cNvCxnSpPr>
            <a:stCxn id="325" idx="3"/>
            <a:endCxn id="321" idx="1"/>
          </p:cNvCxnSpPr>
          <p:nvPr/>
        </p:nvCxnSpPr>
        <p:spPr>
          <a:xfrm flipH="1" rot="10800000">
            <a:off x="2909875" y="3248000"/>
            <a:ext cx="535800" cy="6561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7" name="Google Shape;327;p27"/>
          <p:cNvSpPr/>
          <p:nvPr/>
        </p:nvSpPr>
        <p:spPr>
          <a:xfrm>
            <a:off x="6423600" y="4372300"/>
            <a:ext cx="213300" cy="229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8" name="Google Shape;328;p27"/>
          <p:cNvCxnSpPr>
            <a:stCxn id="327" idx="3"/>
            <a:endCxn id="323" idx="1"/>
          </p:cNvCxnSpPr>
          <p:nvPr/>
        </p:nvCxnSpPr>
        <p:spPr>
          <a:xfrm flipH="1" rot="10800000">
            <a:off x="6636900" y="3175900"/>
            <a:ext cx="411600" cy="13110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9" name="Google Shape;329;p27"/>
          <p:cNvCxnSpPr/>
          <p:nvPr/>
        </p:nvCxnSpPr>
        <p:spPr>
          <a:xfrm flipH="1" rot="10800000">
            <a:off x="4526875" y="3358100"/>
            <a:ext cx="639900" cy="6606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0" name="Google Shape;330;p27"/>
          <p:cNvSpPr/>
          <p:nvPr/>
        </p:nvSpPr>
        <p:spPr>
          <a:xfrm>
            <a:off x="3711475" y="4018700"/>
            <a:ext cx="908100" cy="323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7"/>
          <p:cNvSpPr/>
          <p:nvPr/>
        </p:nvSpPr>
        <p:spPr>
          <a:xfrm>
            <a:off x="8342575" y="4304150"/>
            <a:ext cx="213300" cy="2292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2" name="Google Shape;332;p27"/>
          <p:cNvCxnSpPr>
            <a:stCxn id="331" idx="1"/>
            <a:endCxn id="324" idx="3"/>
          </p:cNvCxnSpPr>
          <p:nvPr/>
        </p:nvCxnSpPr>
        <p:spPr>
          <a:xfrm rot="10800000">
            <a:off x="6637075" y="3248150"/>
            <a:ext cx="1705500" cy="1170600"/>
          </a:xfrm>
          <a:prstGeom prst="straightConnector1">
            <a:avLst/>
          </a:prstGeom>
          <a:noFill/>
          <a:ln cap="flat" cmpd="sng" w="38100">
            <a:solidFill>
              <a:srgbClr val="9FC5E8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33" name="Google Shape;333;p27"/>
          <p:cNvSpPr/>
          <p:nvPr/>
        </p:nvSpPr>
        <p:spPr>
          <a:xfrm>
            <a:off x="7048650" y="1818650"/>
            <a:ext cx="435600" cy="2292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4" name="Google Shape;334;p27"/>
          <p:cNvCxnSpPr>
            <a:stCxn id="333" idx="1"/>
          </p:cNvCxnSpPr>
          <p:nvPr/>
        </p:nvCxnSpPr>
        <p:spPr>
          <a:xfrm rot="10800000">
            <a:off x="1503450" y="1930850"/>
            <a:ext cx="5545200" cy="2400"/>
          </a:xfrm>
          <a:prstGeom prst="straightConnector1">
            <a:avLst/>
          </a:prstGeom>
          <a:noFill/>
          <a:ln cap="flat" cmpd="sng" w="38100">
            <a:solidFill>
              <a:srgbClr val="9FC5E8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35" name="Google Shape;335;p27"/>
          <p:cNvSpPr/>
          <p:nvPr/>
        </p:nvSpPr>
        <p:spPr>
          <a:xfrm>
            <a:off x="2089075" y="4018700"/>
            <a:ext cx="820800" cy="2292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6" name="Google Shape;336;p27"/>
          <p:cNvCxnSpPr>
            <a:stCxn id="335" idx="1"/>
            <a:endCxn id="319" idx="3"/>
          </p:cNvCxnSpPr>
          <p:nvPr/>
        </p:nvCxnSpPr>
        <p:spPr>
          <a:xfrm rot="10800000">
            <a:off x="1476175" y="3248000"/>
            <a:ext cx="612900" cy="885300"/>
          </a:xfrm>
          <a:prstGeom prst="straightConnector1">
            <a:avLst/>
          </a:prstGeom>
          <a:noFill/>
          <a:ln cap="flat" cmpd="sng" w="38100">
            <a:solidFill>
              <a:srgbClr val="9FC5E8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37" name="Google Shape;337;p27"/>
          <p:cNvSpPr/>
          <p:nvPr/>
        </p:nvSpPr>
        <p:spPr>
          <a:xfrm>
            <a:off x="5298150" y="2362825"/>
            <a:ext cx="639900" cy="1311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7"/>
          <p:cNvSpPr/>
          <p:nvPr/>
        </p:nvSpPr>
        <p:spPr>
          <a:xfrm>
            <a:off x="5967612" y="2362825"/>
            <a:ext cx="639900" cy="1311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7"/>
          <p:cNvSpPr/>
          <p:nvPr/>
        </p:nvSpPr>
        <p:spPr>
          <a:xfrm>
            <a:off x="5308287" y="3710750"/>
            <a:ext cx="639900" cy="386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7"/>
          <p:cNvSpPr/>
          <p:nvPr/>
        </p:nvSpPr>
        <p:spPr>
          <a:xfrm>
            <a:off x="5972687" y="3710750"/>
            <a:ext cx="639900" cy="386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7"/>
          <p:cNvSpPr/>
          <p:nvPr/>
        </p:nvSpPr>
        <p:spPr>
          <a:xfrm>
            <a:off x="3979682" y="2861300"/>
            <a:ext cx="270600" cy="20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2" name="Google Shape;342;p27"/>
          <p:cNvCxnSpPr/>
          <p:nvPr/>
        </p:nvCxnSpPr>
        <p:spPr>
          <a:xfrm flipH="1" rot="10800000">
            <a:off x="738050" y="3248000"/>
            <a:ext cx="956100" cy="10560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8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8" name="Google Shape;348;p28"/>
          <p:cNvSpPr txBox="1"/>
          <p:nvPr>
            <p:ph idx="4294967295" type="title"/>
          </p:nvPr>
        </p:nvSpPr>
        <p:spPr>
          <a:xfrm>
            <a:off x="457200" y="748200"/>
            <a:ext cx="80625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</a:t>
            </a:r>
            <a:r>
              <a:rPr lang="en"/>
              <a:t>2</a:t>
            </a:r>
            <a:r>
              <a:rPr lang="en"/>
              <a:t> - </a:t>
            </a:r>
            <a:r>
              <a:rPr lang="en"/>
              <a:t>虛擬穿搭</a:t>
            </a:r>
            <a:endParaRPr/>
          </a:p>
        </p:txBody>
      </p:sp>
      <p:pic>
        <p:nvPicPr>
          <p:cNvPr id="349" name="Google Shape;3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775" y="1498330"/>
            <a:ext cx="1525071" cy="2853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3694" y="1498323"/>
            <a:ext cx="1536962" cy="2853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4081" y="1498330"/>
            <a:ext cx="1614256" cy="2853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1100" y="1498330"/>
            <a:ext cx="1596419" cy="2853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50268" y="1479500"/>
            <a:ext cx="1596408" cy="289158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8"/>
          <p:cNvSpPr/>
          <p:nvPr/>
        </p:nvSpPr>
        <p:spPr>
          <a:xfrm>
            <a:off x="555200" y="4108775"/>
            <a:ext cx="285900" cy="243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5" name="Google Shape;355;p28"/>
          <p:cNvCxnSpPr>
            <a:stCxn id="354" idx="0"/>
            <a:endCxn id="350" idx="1"/>
          </p:cNvCxnSpPr>
          <p:nvPr/>
        </p:nvCxnSpPr>
        <p:spPr>
          <a:xfrm flipH="1" rot="10800000">
            <a:off x="698150" y="2925275"/>
            <a:ext cx="1335600" cy="11835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6" name="Google Shape;356;p28"/>
          <p:cNvCxnSpPr>
            <a:stCxn id="357" idx="3"/>
            <a:endCxn id="351" idx="1"/>
          </p:cNvCxnSpPr>
          <p:nvPr/>
        </p:nvCxnSpPr>
        <p:spPr>
          <a:xfrm flipH="1" rot="10800000">
            <a:off x="2836712" y="2925325"/>
            <a:ext cx="877500" cy="3855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8" name="Google Shape;358;p28"/>
          <p:cNvSpPr/>
          <p:nvPr/>
        </p:nvSpPr>
        <p:spPr>
          <a:xfrm>
            <a:off x="2893550" y="2491200"/>
            <a:ext cx="201300" cy="16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8"/>
          <p:cNvSpPr/>
          <p:nvPr/>
        </p:nvSpPr>
        <p:spPr>
          <a:xfrm>
            <a:off x="2635412" y="3230275"/>
            <a:ext cx="201300" cy="16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8"/>
          <p:cNvSpPr/>
          <p:nvPr/>
        </p:nvSpPr>
        <p:spPr>
          <a:xfrm>
            <a:off x="2701537" y="1823550"/>
            <a:ext cx="201300" cy="16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8"/>
          <p:cNvSpPr/>
          <p:nvPr/>
        </p:nvSpPr>
        <p:spPr>
          <a:xfrm>
            <a:off x="3845478" y="3149725"/>
            <a:ext cx="559200" cy="806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8"/>
          <p:cNvSpPr/>
          <p:nvPr/>
        </p:nvSpPr>
        <p:spPr>
          <a:xfrm>
            <a:off x="4517153" y="3113825"/>
            <a:ext cx="559200" cy="8064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2" name="Google Shape;362;p28"/>
          <p:cNvCxnSpPr>
            <a:stCxn id="361" idx="0"/>
            <a:endCxn id="363" idx="2"/>
          </p:cNvCxnSpPr>
          <p:nvPr/>
        </p:nvCxnSpPr>
        <p:spPr>
          <a:xfrm rot="10800000">
            <a:off x="4521353" y="2598125"/>
            <a:ext cx="275400" cy="5157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3" name="Google Shape;363;p28"/>
          <p:cNvSpPr/>
          <p:nvPr/>
        </p:nvSpPr>
        <p:spPr>
          <a:xfrm>
            <a:off x="3714070" y="1500900"/>
            <a:ext cx="1614300" cy="10971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4" name="Google Shape;364;p28"/>
          <p:cNvCxnSpPr>
            <a:stCxn id="363" idx="3"/>
            <a:endCxn id="352" idx="1"/>
          </p:cNvCxnSpPr>
          <p:nvPr/>
        </p:nvCxnSpPr>
        <p:spPr>
          <a:xfrm>
            <a:off x="5328370" y="2049450"/>
            <a:ext cx="162600" cy="8757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5" name="Google Shape;365;p28"/>
          <p:cNvSpPr/>
          <p:nvPr/>
        </p:nvSpPr>
        <p:spPr>
          <a:xfrm>
            <a:off x="6132847" y="3230275"/>
            <a:ext cx="559200" cy="7257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6" name="Google Shape;366;p28"/>
          <p:cNvCxnSpPr>
            <a:stCxn id="360" idx="0"/>
            <a:endCxn id="363" idx="2"/>
          </p:cNvCxnSpPr>
          <p:nvPr/>
        </p:nvCxnSpPr>
        <p:spPr>
          <a:xfrm flipH="1" rot="10800000">
            <a:off x="4125078" y="2598025"/>
            <a:ext cx="396000" cy="5517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7" name="Google Shape;367;p28"/>
          <p:cNvCxnSpPr>
            <a:endCxn id="353" idx="1"/>
          </p:cNvCxnSpPr>
          <p:nvPr/>
        </p:nvCxnSpPr>
        <p:spPr>
          <a:xfrm flipH="1" rot="10800000">
            <a:off x="6698568" y="2925292"/>
            <a:ext cx="551700" cy="6678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9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3" name="Google Shape;373;p29"/>
          <p:cNvSpPr txBox="1"/>
          <p:nvPr>
            <p:ph idx="4294967295" type="title"/>
          </p:nvPr>
        </p:nvSpPr>
        <p:spPr>
          <a:xfrm>
            <a:off x="457200" y="748200"/>
            <a:ext cx="80625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3 - </a:t>
            </a:r>
            <a:r>
              <a:rPr lang="en"/>
              <a:t>知道現在流行什麼？</a:t>
            </a:r>
            <a:endParaRPr/>
          </a:p>
        </p:txBody>
      </p:sp>
      <p:pic>
        <p:nvPicPr>
          <p:cNvPr id="374" name="Google Shape;3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1350" y="1604650"/>
            <a:ext cx="1820829" cy="34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2579" y="1604650"/>
            <a:ext cx="1866971" cy="34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29"/>
          <p:cNvSpPr/>
          <p:nvPr/>
        </p:nvSpPr>
        <p:spPr>
          <a:xfrm>
            <a:off x="1737025" y="2216175"/>
            <a:ext cx="1755000" cy="766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9"/>
          <p:cNvSpPr/>
          <p:nvPr/>
        </p:nvSpPr>
        <p:spPr>
          <a:xfrm>
            <a:off x="1704263" y="3775000"/>
            <a:ext cx="1755000" cy="683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8" name="Google Shape;378;p29"/>
          <p:cNvCxnSpPr>
            <a:stCxn id="376" idx="3"/>
            <a:endCxn id="375" idx="1"/>
          </p:cNvCxnSpPr>
          <p:nvPr/>
        </p:nvCxnSpPr>
        <p:spPr>
          <a:xfrm>
            <a:off x="3492025" y="2599575"/>
            <a:ext cx="1470600" cy="7089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9" name="Google Shape;379;p29"/>
          <p:cNvCxnSpPr>
            <a:stCxn id="377" idx="3"/>
            <a:endCxn id="375" idx="1"/>
          </p:cNvCxnSpPr>
          <p:nvPr/>
        </p:nvCxnSpPr>
        <p:spPr>
          <a:xfrm flipH="1" rot="10800000">
            <a:off x="3459263" y="3308350"/>
            <a:ext cx="1503300" cy="8082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0" name="Google Shape;380;p29"/>
          <p:cNvSpPr/>
          <p:nvPr/>
        </p:nvSpPr>
        <p:spPr>
          <a:xfrm>
            <a:off x="4911546" y="1604650"/>
            <a:ext cx="481800" cy="2538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9"/>
          <p:cNvSpPr/>
          <p:nvPr/>
        </p:nvSpPr>
        <p:spPr>
          <a:xfrm>
            <a:off x="4962624" y="4706525"/>
            <a:ext cx="435600" cy="3054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2" name="Google Shape;382;p29"/>
          <p:cNvCxnSpPr>
            <a:stCxn id="380" idx="1"/>
            <a:endCxn id="374" idx="3"/>
          </p:cNvCxnSpPr>
          <p:nvPr/>
        </p:nvCxnSpPr>
        <p:spPr>
          <a:xfrm flipH="1">
            <a:off x="3492246" y="1731550"/>
            <a:ext cx="1419300" cy="1576800"/>
          </a:xfrm>
          <a:prstGeom prst="straightConnector1">
            <a:avLst/>
          </a:prstGeom>
          <a:noFill/>
          <a:ln cap="flat" cmpd="sng" w="38100">
            <a:solidFill>
              <a:srgbClr val="9FC5E8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83" name="Google Shape;383;p29"/>
          <p:cNvCxnSpPr>
            <a:stCxn id="381" idx="1"/>
            <a:endCxn id="374" idx="3"/>
          </p:cNvCxnSpPr>
          <p:nvPr/>
        </p:nvCxnSpPr>
        <p:spPr>
          <a:xfrm rot="10800000">
            <a:off x="3492324" y="3308225"/>
            <a:ext cx="1470300" cy="1551000"/>
          </a:xfrm>
          <a:prstGeom prst="straightConnector1">
            <a:avLst/>
          </a:prstGeom>
          <a:noFill/>
          <a:ln cap="flat" cmpd="sng" w="38100">
            <a:solidFill>
              <a:srgbClr val="9FC5E8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0"/>
          <p:cNvSpPr txBox="1"/>
          <p:nvPr>
            <p:ph type="ctrTitle"/>
          </p:nvPr>
        </p:nvSpPr>
        <p:spPr>
          <a:xfrm>
            <a:off x="1977700" y="2236800"/>
            <a:ext cx="5188500" cy="95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</a:t>
            </a:r>
            <a:endParaRPr/>
          </a:p>
        </p:txBody>
      </p:sp>
      <p:sp>
        <p:nvSpPr>
          <p:cNvPr id="389" name="Google Shape;389;p30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6</a:t>
            </a:r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1"/>
          <p:cNvSpPr txBox="1"/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 Setup</a:t>
            </a:r>
            <a:endParaRPr/>
          </a:p>
        </p:txBody>
      </p:sp>
      <p:sp>
        <p:nvSpPr>
          <p:cNvPr id="395" name="Google Shape;395;p31"/>
          <p:cNvSpPr txBox="1"/>
          <p:nvPr>
            <p:ph idx="1" type="body"/>
          </p:nvPr>
        </p:nvSpPr>
        <p:spPr>
          <a:xfrm>
            <a:off x="1069500" y="1849225"/>
            <a:ext cx="4608000" cy="17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￮"/>
            </a:pPr>
            <a:r>
              <a:rPr lang="en" sz="1800"/>
              <a:t>Presented by POP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￮"/>
            </a:pPr>
            <a:r>
              <a:rPr lang="en" sz="1800"/>
              <a:t>直接讓他們模擬Vloset的流程。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￮"/>
            </a:pPr>
            <a:r>
              <a:rPr lang="en" sz="1800"/>
              <a:t>說明task，讓他們自己操作達成任務。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￮"/>
            </a:pPr>
            <a:r>
              <a:rPr lang="en" sz="1800"/>
              <a:t>紀錄受試者的動作與言語。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￮"/>
            </a:pPr>
            <a:r>
              <a:rPr lang="en" sz="1800"/>
              <a:t>紀錄他們覺得好壞之處。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￮"/>
            </a:pPr>
            <a:r>
              <a:rPr lang="en" sz="1800"/>
              <a:t>注意操作會不會過久。</a:t>
            </a:r>
            <a:endParaRPr sz="1800"/>
          </a:p>
        </p:txBody>
      </p:sp>
      <p:sp>
        <p:nvSpPr>
          <p:cNvPr id="396" name="Google Shape;396;p31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97" name="Google Shape;397;p31"/>
          <p:cNvGrpSpPr/>
          <p:nvPr/>
        </p:nvGrpSpPr>
        <p:grpSpPr>
          <a:xfrm>
            <a:off x="7056710" y="1849218"/>
            <a:ext cx="1567219" cy="1567219"/>
            <a:chOff x="2594050" y="1631825"/>
            <a:chExt cx="439625" cy="439625"/>
          </a:xfrm>
        </p:grpSpPr>
        <p:sp>
          <p:nvSpPr>
            <p:cNvPr id="398" name="Google Shape;398;p31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solidFill>
              <a:srgbClr val="CCCCCC"/>
            </a:solidFill>
            <a:ln cap="rnd" cmpd="sng" w="1217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solidFill>
              <a:srgbClr val="CCCCCC"/>
            </a:solidFill>
            <a:ln cap="rnd" cmpd="sng" w="1217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solidFill>
              <a:srgbClr val="CCCCCC"/>
            </a:solidFill>
            <a:ln cap="rnd" cmpd="sng" w="1217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solidFill>
              <a:srgbClr val="CCCCCC"/>
            </a:solidFill>
            <a:ln cap="rnd" cmpd="sng" w="1217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2" name="Google Shape;4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1825" y="2234465"/>
            <a:ext cx="435600" cy="440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2"/>
          <p:cNvSpPr txBox="1"/>
          <p:nvPr>
            <p:ph idx="4294967295" type="ctrTitle"/>
          </p:nvPr>
        </p:nvSpPr>
        <p:spPr>
          <a:xfrm>
            <a:off x="2884625" y="720250"/>
            <a:ext cx="43650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台</a:t>
            </a:r>
            <a:r>
              <a:rPr lang="en"/>
              <a:t>大財工所學長</a:t>
            </a:r>
            <a:endParaRPr/>
          </a:p>
        </p:txBody>
      </p:sp>
      <p:sp>
        <p:nvSpPr>
          <p:cNvPr id="408" name="Google Shape;408;p32"/>
          <p:cNvSpPr txBox="1"/>
          <p:nvPr>
            <p:ph idx="4294967295" type="subTitle"/>
          </p:nvPr>
        </p:nvSpPr>
        <p:spPr>
          <a:xfrm>
            <a:off x="2884625" y="1331158"/>
            <a:ext cx="43650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代表商業人士</a:t>
            </a:r>
            <a:endParaRPr sz="1400"/>
          </a:p>
        </p:txBody>
      </p:sp>
      <p:sp>
        <p:nvSpPr>
          <p:cNvPr id="409" name="Google Shape;409;p32"/>
          <p:cNvSpPr txBox="1"/>
          <p:nvPr>
            <p:ph idx="4294967295" type="ctrTitle"/>
          </p:nvPr>
        </p:nvSpPr>
        <p:spPr>
          <a:xfrm>
            <a:off x="2884625" y="3349143"/>
            <a:ext cx="43650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IIS </a:t>
            </a:r>
            <a:r>
              <a:rPr lang="en"/>
              <a:t>女性助理</a:t>
            </a:r>
            <a:endParaRPr/>
          </a:p>
        </p:txBody>
      </p:sp>
      <p:sp>
        <p:nvSpPr>
          <p:cNvPr id="410" name="Google Shape;410;p32"/>
          <p:cNvSpPr txBox="1"/>
          <p:nvPr>
            <p:ph idx="4294967295" type="subTitle"/>
          </p:nvPr>
        </p:nvSpPr>
        <p:spPr>
          <a:xfrm>
            <a:off x="2884625" y="3960050"/>
            <a:ext cx="43650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代表女性受訪者</a:t>
            </a:r>
            <a:endParaRPr sz="1400"/>
          </a:p>
        </p:txBody>
      </p:sp>
      <p:sp>
        <p:nvSpPr>
          <p:cNvPr id="411" name="Google Shape;411;p32"/>
          <p:cNvSpPr txBox="1"/>
          <p:nvPr>
            <p:ph idx="4294967295" type="ctrTitle"/>
          </p:nvPr>
        </p:nvSpPr>
        <p:spPr>
          <a:xfrm>
            <a:off x="2884625" y="2034697"/>
            <a:ext cx="43650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台科大社團學長</a:t>
            </a:r>
            <a:endParaRPr/>
          </a:p>
        </p:txBody>
      </p:sp>
      <p:sp>
        <p:nvSpPr>
          <p:cNvPr id="412" name="Google Shape;412;p32"/>
          <p:cNvSpPr txBox="1"/>
          <p:nvPr>
            <p:ph idx="4294967295" type="subTitle"/>
          </p:nvPr>
        </p:nvSpPr>
        <p:spPr>
          <a:xfrm>
            <a:off x="2884625" y="2645604"/>
            <a:ext cx="43650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代表外校一般男性</a:t>
            </a:r>
            <a:endParaRPr sz="1400"/>
          </a:p>
        </p:txBody>
      </p:sp>
      <p:sp>
        <p:nvSpPr>
          <p:cNvPr id="413" name="Google Shape;413;p32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4" name="Google Shape;414;p32"/>
          <p:cNvSpPr/>
          <p:nvPr/>
        </p:nvSpPr>
        <p:spPr>
          <a:xfrm>
            <a:off x="1804109" y="1479000"/>
            <a:ext cx="343744" cy="383188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9525">
            <a:solidFill>
              <a:srgbClr val="666666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2"/>
          <p:cNvSpPr txBox="1"/>
          <p:nvPr>
            <p:ph idx="4294967295" type="title"/>
          </p:nvPr>
        </p:nvSpPr>
        <p:spPr>
          <a:xfrm>
            <a:off x="1054975" y="680075"/>
            <a:ext cx="1842000" cy="4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Participants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5"/>
          <p:cNvSpPr txBox="1"/>
          <p:nvPr>
            <p:ph type="ctrTitle"/>
          </p:nvPr>
        </p:nvSpPr>
        <p:spPr>
          <a:xfrm>
            <a:off x="1977700" y="2236800"/>
            <a:ext cx="5188500" cy="95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55" name="Google Shape;155;p15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3"/>
          <p:cNvSpPr txBox="1"/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Good</a:t>
            </a:r>
            <a:endParaRPr/>
          </a:p>
        </p:txBody>
      </p:sp>
      <p:sp>
        <p:nvSpPr>
          <p:cNvPr id="421" name="Google Shape;421;p33"/>
          <p:cNvSpPr txBox="1"/>
          <p:nvPr>
            <p:ph idx="1" type="body"/>
          </p:nvPr>
        </p:nvSpPr>
        <p:spPr>
          <a:xfrm>
            <a:off x="1069500" y="1849225"/>
            <a:ext cx="4608000" cy="17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￮"/>
            </a:pPr>
            <a:r>
              <a:rPr lang="en" sz="1800"/>
              <a:t>衣櫃的設計令人印象深刻。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￮"/>
            </a:pPr>
            <a:r>
              <a:rPr lang="en" sz="1800"/>
              <a:t>首頁穿搭新聞讓人有使用的動機。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￮"/>
            </a:pPr>
            <a:r>
              <a:rPr lang="en" sz="1800"/>
              <a:t>推薦就在首頁很可以。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￮"/>
            </a:pPr>
            <a:r>
              <a:rPr lang="en" sz="1800"/>
              <a:t>兩分內完成各個task。</a:t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422" name="Google Shape;422;p33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3" name="Google Shape;423;p33"/>
          <p:cNvSpPr/>
          <p:nvPr/>
        </p:nvSpPr>
        <p:spPr>
          <a:xfrm>
            <a:off x="7253423" y="2000860"/>
            <a:ext cx="1272074" cy="1141889"/>
          </a:xfrm>
          <a:custGeom>
            <a:rect b="b" l="l" r="r" t="t"/>
            <a:pathLst>
              <a:path extrusionOk="0" fill="none" h="14955" w="1666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cap="rnd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4"/>
          <p:cNvSpPr txBox="1"/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Bad</a:t>
            </a:r>
            <a:endParaRPr/>
          </a:p>
        </p:txBody>
      </p:sp>
      <p:sp>
        <p:nvSpPr>
          <p:cNvPr id="429" name="Google Shape;429;p34"/>
          <p:cNvSpPr txBox="1"/>
          <p:nvPr>
            <p:ph idx="1" type="body"/>
          </p:nvPr>
        </p:nvSpPr>
        <p:spPr>
          <a:xfrm>
            <a:off x="1069500" y="1392025"/>
            <a:ext cx="4608000" cy="17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￮"/>
            </a:pPr>
            <a:r>
              <a:rPr lang="en" sz="1800"/>
              <a:t>衣櫃讓人感覺很突兀。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￮"/>
            </a:pPr>
            <a:r>
              <a:rPr lang="en" sz="1800"/>
              <a:t>推薦</a:t>
            </a:r>
            <a:r>
              <a:rPr lang="en" sz="1800"/>
              <a:t>不該</a:t>
            </a:r>
            <a:r>
              <a:rPr lang="en" sz="1800"/>
              <a:t>丟地圖，而是相關資訊。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￮"/>
            </a:pPr>
            <a:r>
              <a:rPr lang="en" sz="1800"/>
              <a:t>穿搭精靈的+號可能太多，可能會無法精確的點。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￮"/>
            </a:pPr>
            <a:r>
              <a:rPr lang="en" sz="1800"/>
              <a:t>有時候不知道該點哪裡，例如back和底bar有時後會消失</a:t>
            </a:r>
            <a:endParaRPr sz="1800"/>
          </a:p>
        </p:txBody>
      </p:sp>
      <p:sp>
        <p:nvSpPr>
          <p:cNvPr id="430" name="Google Shape;430;p34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1" name="Google Shape;431;p34"/>
          <p:cNvSpPr/>
          <p:nvPr/>
        </p:nvSpPr>
        <p:spPr>
          <a:xfrm>
            <a:off x="7209600" y="1954925"/>
            <a:ext cx="1277856" cy="1277856"/>
          </a:xfrm>
          <a:prstGeom prst="lightningBolt">
            <a:avLst/>
          </a:prstGeom>
          <a:noFill/>
          <a:ln cap="rnd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5"/>
          <p:cNvSpPr txBox="1"/>
          <p:nvPr>
            <p:ph type="ctrTitle"/>
          </p:nvPr>
        </p:nvSpPr>
        <p:spPr>
          <a:xfrm>
            <a:off x="1977700" y="2236800"/>
            <a:ext cx="5188500" cy="95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Changes</a:t>
            </a:r>
            <a:endParaRPr/>
          </a:p>
        </p:txBody>
      </p:sp>
      <p:sp>
        <p:nvSpPr>
          <p:cNvPr id="437" name="Google Shape;437;p35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7</a:t>
            </a:r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443" name="Google Shape;443;p36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444" name="Google Shape;444;p36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6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6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fmla="val 675" name="adj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7" name="Google Shape;447;p36"/>
          <p:cNvSpPr txBox="1"/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Changes</a:t>
            </a:r>
            <a:endParaRPr/>
          </a:p>
        </p:txBody>
      </p:sp>
      <p:sp>
        <p:nvSpPr>
          <p:cNvPr id="448" name="Google Shape;448;p36"/>
          <p:cNvSpPr txBox="1"/>
          <p:nvPr>
            <p:ph idx="1" type="body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Char char="￮"/>
            </a:pPr>
            <a:r>
              <a:rPr lang="en"/>
              <a:t>新手教學，初次教學。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￮"/>
            </a:pPr>
            <a:r>
              <a:rPr lang="en"/>
              <a:t>底層的bar需要思考如何維持一致性。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￮"/>
            </a:pPr>
            <a:r>
              <a:rPr lang="en"/>
              <a:t>衣櫃的設計可以好好思考，讓衣櫃的用途高一點，或者刪除。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￮"/>
            </a:pPr>
            <a:r>
              <a:rPr lang="en"/>
              <a:t>適時增加back，使使用者能提早反悔。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￮"/>
            </a:pPr>
            <a:r>
              <a:rPr lang="en"/>
              <a:t>穿搭建議從地圖轉換成給定資訊/網拍資訊或價錢。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6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50" name="Google Shape;450;p36"/>
          <p:cNvGrpSpPr/>
          <p:nvPr/>
        </p:nvGrpSpPr>
        <p:grpSpPr>
          <a:xfrm>
            <a:off x="6438110" y="3653462"/>
            <a:ext cx="369505" cy="369505"/>
            <a:chOff x="2594050" y="1631825"/>
            <a:chExt cx="439625" cy="439625"/>
          </a:xfrm>
        </p:grpSpPr>
        <p:sp>
          <p:nvSpPr>
            <p:cNvPr id="451" name="Google Shape;451;p36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6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6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6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7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0" name="Google Shape;460;p37"/>
          <p:cNvSpPr txBox="1"/>
          <p:nvPr>
            <p:ph idx="4294967295" type="ctrTitle"/>
          </p:nvPr>
        </p:nvSpPr>
        <p:spPr>
          <a:xfrm>
            <a:off x="2351788" y="1180487"/>
            <a:ext cx="4608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Thanks</a:t>
            </a:r>
            <a:r>
              <a:rPr lang="en" sz="8000"/>
              <a:t>!</a:t>
            </a:r>
            <a:endParaRPr sz="8000"/>
          </a:p>
        </p:txBody>
      </p:sp>
      <p:sp>
        <p:nvSpPr>
          <p:cNvPr id="461" name="Google Shape;461;p37"/>
          <p:cNvSpPr txBox="1"/>
          <p:nvPr>
            <p:ph idx="4294967295" type="subTitle"/>
          </p:nvPr>
        </p:nvSpPr>
        <p:spPr>
          <a:xfrm>
            <a:off x="2351800" y="2265877"/>
            <a:ext cx="4608000" cy="17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Any questions?</a:t>
            </a:r>
            <a:endParaRPr/>
          </a:p>
        </p:txBody>
      </p:sp>
      <p:grpSp>
        <p:nvGrpSpPr>
          <p:cNvPr id="462" name="Google Shape;462;p37"/>
          <p:cNvGrpSpPr/>
          <p:nvPr/>
        </p:nvGrpSpPr>
        <p:grpSpPr>
          <a:xfrm>
            <a:off x="1812552" y="1460659"/>
            <a:ext cx="345971" cy="325505"/>
            <a:chOff x="5972700" y="2330200"/>
            <a:chExt cx="411625" cy="387275"/>
          </a:xfrm>
        </p:grpSpPr>
        <p:sp>
          <p:nvSpPr>
            <p:cNvPr id="463" name="Google Shape;463;p37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7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6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1" name="Google Shape;16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7475" y="96125"/>
            <a:ext cx="472068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/>
          <p:nvPr>
            <p:ph idx="4294967295" type="ctrTitle"/>
          </p:nvPr>
        </p:nvSpPr>
        <p:spPr>
          <a:xfrm>
            <a:off x="2092625" y="2954950"/>
            <a:ext cx="4958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Mission</a:t>
            </a:r>
            <a:endParaRPr sz="6000"/>
          </a:p>
        </p:txBody>
      </p:sp>
      <p:sp>
        <p:nvSpPr>
          <p:cNvPr id="167" name="Google Shape;167;p17"/>
          <p:cNvSpPr txBox="1"/>
          <p:nvPr>
            <p:ph idx="4294967295" type="subTitle"/>
          </p:nvPr>
        </p:nvSpPr>
        <p:spPr>
          <a:xfrm>
            <a:off x="2092625" y="4097352"/>
            <a:ext cx="49587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衣服何其多，怎知道之前買了什麼？</a:t>
            </a:r>
            <a:br>
              <a:rPr lang="en" sz="1800"/>
            </a:br>
            <a:r>
              <a:rPr lang="en" sz="1800"/>
              <a:t>買了又如何搭配呢？</a:t>
            </a:r>
            <a:endParaRPr sz="1800"/>
          </a:p>
        </p:txBody>
      </p:sp>
      <p:grpSp>
        <p:nvGrpSpPr>
          <p:cNvPr id="168" name="Google Shape;168;p17"/>
          <p:cNvGrpSpPr/>
          <p:nvPr/>
        </p:nvGrpSpPr>
        <p:grpSpPr>
          <a:xfrm>
            <a:off x="3952298" y="309004"/>
            <a:ext cx="1738561" cy="1738545"/>
            <a:chOff x="6643075" y="3664250"/>
            <a:chExt cx="407950" cy="407975"/>
          </a:xfrm>
        </p:grpSpPr>
        <p:sp>
          <p:nvSpPr>
            <p:cNvPr id="169" name="Google Shape;169;p17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7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" name="Google Shape;171;p17"/>
          <p:cNvGrpSpPr/>
          <p:nvPr/>
        </p:nvGrpSpPr>
        <p:grpSpPr>
          <a:xfrm rot="-587313">
            <a:off x="3850121" y="2274317"/>
            <a:ext cx="714809" cy="714768"/>
            <a:chOff x="576250" y="4319400"/>
            <a:chExt cx="442075" cy="442050"/>
          </a:xfrm>
        </p:grpSpPr>
        <p:sp>
          <p:nvSpPr>
            <p:cNvPr id="172" name="Google Shape;172;p17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7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7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7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21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" name="Google Shape;176;p17"/>
          <p:cNvSpPr/>
          <p:nvPr/>
        </p:nvSpPr>
        <p:spPr>
          <a:xfrm>
            <a:off x="3536507" y="710554"/>
            <a:ext cx="271742" cy="259470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7"/>
          <p:cNvSpPr/>
          <p:nvPr/>
        </p:nvSpPr>
        <p:spPr>
          <a:xfrm rot="2697553">
            <a:off x="5327282" y="2038984"/>
            <a:ext cx="412519" cy="393888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7"/>
          <p:cNvSpPr/>
          <p:nvPr/>
        </p:nvSpPr>
        <p:spPr>
          <a:xfrm>
            <a:off x="5653628" y="1814107"/>
            <a:ext cx="165205" cy="157816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7"/>
          <p:cNvSpPr/>
          <p:nvPr/>
        </p:nvSpPr>
        <p:spPr>
          <a:xfrm rot="1280074">
            <a:off x="3348230" y="1493219"/>
            <a:ext cx="165200" cy="157799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7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86" name="Google Shape;186;p18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187" name="Google Shape;187;p18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8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8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fmla="val 675" name="adj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" name="Google Shape;190;p18"/>
          <p:cNvSpPr txBox="1"/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Tasks</a:t>
            </a:r>
            <a:endParaRPr/>
          </a:p>
        </p:txBody>
      </p:sp>
      <p:sp>
        <p:nvSpPr>
          <p:cNvPr id="191" name="Google Shape;191;p18"/>
          <p:cNvSpPr txBox="1"/>
          <p:nvPr>
            <p:ph idx="1" type="body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￮"/>
            </a:pPr>
            <a:r>
              <a:rPr lang="en" sz="2400"/>
              <a:t>掌中虛擬衣櫃。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￮"/>
            </a:pPr>
            <a:r>
              <a:rPr lang="en" sz="2400"/>
              <a:t>穿搭情報網。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￮"/>
            </a:pPr>
            <a:r>
              <a:rPr lang="en" sz="2400"/>
              <a:t>知道現有衣服如何搭配。</a:t>
            </a:r>
            <a:endParaRPr sz="2400"/>
          </a:p>
        </p:txBody>
      </p:sp>
      <p:sp>
        <p:nvSpPr>
          <p:cNvPr id="192" name="Google Shape;192;p18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93" name="Google Shape;193;p18"/>
          <p:cNvGrpSpPr/>
          <p:nvPr/>
        </p:nvGrpSpPr>
        <p:grpSpPr>
          <a:xfrm>
            <a:off x="6438110" y="3653462"/>
            <a:ext cx="369505" cy="369505"/>
            <a:chOff x="2594050" y="1631825"/>
            <a:chExt cx="439625" cy="439625"/>
          </a:xfrm>
        </p:grpSpPr>
        <p:sp>
          <p:nvSpPr>
            <p:cNvPr id="194" name="Google Shape;194;p18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8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8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8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3" name="Google Shape;203;p19"/>
          <p:cNvPicPr preferRelativeResize="0"/>
          <p:nvPr/>
        </p:nvPicPr>
        <p:blipFill rotWithShape="1">
          <a:blip r:embed="rId3">
            <a:alphaModFix/>
          </a:blip>
          <a:srcRect b="20053" l="0" r="0" t="24882"/>
          <a:stretch/>
        </p:blipFill>
        <p:spPr>
          <a:xfrm>
            <a:off x="2890825" y="1476600"/>
            <a:ext cx="3362350" cy="2617448"/>
          </a:xfrm>
          <a:prstGeom prst="rect">
            <a:avLst/>
          </a:prstGeom>
          <a:noFill/>
          <a:ln>
            <a:noFill/>
          </a:ln>
          <a:effectLst>
            <a:outerShdw blurRad="1085850" rotWithShape="0" algn="bl" dist="9525">
              <a:srgbClr val="000000">
                <a:alpha val="42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"/>
          <p:cNvSpPr txBox="1"/>
          <p:nvPr>
            <p:ph type="ctrTitle"/>
          </p:nvPr>
        </p:nvSpPr>
        <p:spPr>
          <a:xfrm>
            <a:off x="1977700" y="2236800"/>
            <a:ext cx="5188500" cy="95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</a:t>
            </a:r>
            <a:r>
              <a:rPr lang="en"/>
              <a:t> Proposition</a:t>
            </a:r>
            <a:endParaRPr/>
          </a:p>
        </p:txBody>
      </p:sp>
      <p:sp>
        <p:nvSpPr>
          <p:cNvPr id="209" name="Google Shape;209;p20"/>
          <p:cNvSpPr txBox="1"/>
          <p:nvPr>
            <p:ph idx="1" type="subTitle"/>
          </p:nvPr>
        </p:nvSpPr>
        <p:spPr>
          <a:xfrm>
            <a:off x="2384350" y="3277100"/>
            <a:ext cx="43752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i="1" lang="en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irtual Support, Easy C</a:t>
            </a:r>
            <a:r>
              <a:rPr b="1" i="1" lang="en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loset</a:t>
            </a:r>
            <a:r>
              <a:rPr i="1" lang="en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400"/>
          </a:p>
        </p:txBody>
      </p:sp>
      <p:sp>
        <p:nvSpPr>
          <p:cNvPr id="210" name="Google Shape;210;p20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6000">
              <a:solidFill>
                <a:srgbClr val="FFFFFF"/>
              </a:solidFill>
            </a:endParaRPr>
          </a:p>
        </p:txBody>
      </p:sp>
      <p:sp>
        <p:nvSpPr>
          <p:cNvPr id="211" name="Google Shape;211;p20"/>
          <p:cNvSpPr txBox="1"/>
          <p:nvPr>
            <p:ph idx="1" type="subTitle"/>
          </p:nvPr>
        </p:nvSpPr>
        <p:spPr>
          <a:xfrm>
            <a:off x="2471750" y="3791200"/>
            <a:ext cx="43752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Vloset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1"/>
          <p:cNvSpPr txBox="1"/>
          <p:nvPr>
            <p:ph type="ctrTitle"/>
          </p:nvPr>
        </p:nvSpPr>
        <p:spPr>
          <a:xfrm>
            <a:off x="1977700" y="2236800"/>
            <a:ext cx="5188500" cy="95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Selected Interface</a:t>
            </a:r>
            <a:endParaRPr/>
          </a:p>
        </p:txBody>
      </p:sp>
      <p:sp>
        <p:nvSpPr>
          <p:cNvPr id="217" name="Google Shape;217;p21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"/>
          <p:cNvSpPr txBox="1"/>
          <p:nvPr>
            <p:ph idx="12" type="sldNum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" name="Google Shape;223;p22"/>
          <p:cNvSpPr txBox="1"/>
          <p:nvPr>
            <p:ph idx="4294967295" type="title"/>
          </p:nvPr>
        </p:nvSpPr>
        <p:spPr>
          <a:xfrm>
            <a:off x="457200" y="748200"/>
            <a:ext cx="8062500" cy="6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Selected Interface</a:t>
            </a:r>
            <a:endParaRPr/>
          </a:p>
        </p:txBody>
      </p:sp>
      <p:pic>
        <p:nvPicPr>
          <p:cNvPr id="224" name="Google Shape;2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495275"/>
            <a:ext cx="1886893" cy="340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6443" y="1495275"/>
            <a:ext cx="1867623" cy="340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3466" y="1495275"/>
            <a:ext cx="1878803" cy="3407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p22"/>
          <p:cNvCxnSpPr>
            <a:stCxn id="228" idx="3"/>
            <a:endCxn id="226" idx="1"/>
          </p:cNvCxnSpPr>
          <p:nvPr/>
        </p:nvCxnSpPr>
        <p:spPr>
          <a:xfrm>
            <a:off x="1728450" y="2828175"/>
            <a:ext cx="1554900" cy="3708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" name="Google Shape;229;p22"/>
          <p:cNvCxnSpPr>
            <a:stCxn id="230" idx="3"/>
            <a:endCxn id="225" idx="1"/>
          </p:cNvCxnSpPr>
          <p:nvPr/>
        </p:nvCxnSpPr>
        <p:spPr>
          <a:xfrm flipH="1" rot="10800000">
            <a:off x="4897500" y="3199000"/>
            <a:ext cx="1509000" cy="7209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0" name="Google Shape;230;p22"/>
          <p:cNvSpPr/>
          <p:nvPr/>
        </p:nvSpPr>
        <p:spPr>
          <a:xfrm>
            <a:off x="4246500" y="3409600"/>
            <a:ext cx="651000" cy="1020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2"/>
          <p:cNvSpPr/>
          <p:nvPr/>
        </p:nvSpPr>
        <p:spPr>
          <a:xfrm>
            <a:off x="1521750" y="2688675"/>
            <a:ext cx="206700" cy="279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ymbel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